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52db2095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52db209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6083d4d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6083d4d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6083d4d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6083d4d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52db2095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52db2095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d1434cdd1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d1434cdd1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d1434cdd1_1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d1434cdd1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7f7ed062e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7f7ed062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12c9eee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12c9eee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6083d4d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6083d4d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6083d4d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6083d4d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6083d4d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6083d4d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6" name="Google Shape;56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2C75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/>
          <p:nvPr/>
        </p:nvSpPr>
        <p:spPr>
          <a:xfrm rot="5400000">
            <a:off x="7500300" y="5"/>
            <a:ext cx="1643700" cy="1643700"/>
          </a:xfrm>
          <a:prstGeom prst="diagStripe">
            <a:avLst>
              <a:gd fmla="val 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97775" y="3033950"/>
            <a:ext cx="593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7946" y="4517201"/>
            <a:ext cx="1147827" cy="50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4"/>
          <p:cNvGrpSpPr/>
          <p:nvPr/>
        </p:nvGrpSpPr>
        <p:grpSpPr>
          <a:xfrm>
            <a:off x="113879" y="3109708"/>
            <a:ext cx="2001296" cy="1913586"/>
            <a:chOff x="2471982" y="1505616"/>
            <a:chExt cx="2843557" cy="2718934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71982" y="1505616"/>
              <a:ext cx="2843557" cy="2718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2572239" y="1575985"/>
              <a:ext cx="2659500" cy="20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700">
                  <a:solidFill>
                    <a:srgbClr val="2C758D"/>
                  </a:solidFill>
                  <a:latin typeface="Caveat"/>
                  <a:ea typeface="Caveat"/>
                  <a:cs typeface="Caveat"/>
                  <a:sym typeface="Caveat"/>
                </a:rPr>
                <a:t>GEMs</a:t>
              </a:r>
              <a:r>
                <a:rPr b="1" lang="en" sz="4700">
                  <a:solidFill>
                    <a:srgbClr val="EEFF41"/>
                  </a:solidFill>
                  <a:latin typeface="Caveat"/>
                  <a:ea typeface="Caveat"/>
                  <a:cs typeface="Caveat"/>
                  <a:sym typeface="Caveat"/>
                </a:rPr>
                <a:t> </a:t>
              </a:r>
              <a:endParaRPr b="1" sz="4700">
                <a:solidFill>
                  <a:srgbClr val="EEFF41"/>
                </a:solidFill>
                <a:latin typeface="Caveat"/>
                <a:ea typeface="Caveat"/>
                <a:cs typeface="Caveat"/>
                <a:sym typeface="Cave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C758D"/>
                  </a:solidFill>
                  <a:latin typeface="Caveat"/>
                  <a:ea typeface="Caveat"/>
                  <a:cs typeface="Caveat"/>
                  <a:sym typeface="Caveat"/>
                </a:rPr>
                <a:t>For the Entry-Level Workforce</a:t>
              </a:r>
              <a:endParaRPr b="1" sz="1800">
                <a:solidFill>
                  <a:srgbClr val="2C758D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651126" y="4188549"/>
            <a:ext cx="714304" cy="714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kaxe Icon 2967980"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39809">
            <a:off x="1710997" y="4220616"/>
            <a:ext cx="638448" cy="63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2" name="Google Shape;72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6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7"/>
          <p:cNvSpPr txBox="1"/>
          <p:nvPr/>
        </p:nvSpPr>
        <p:spPr>
          <a:xfrm>
            <a:off x="1409625" y="1455425"/>
            <a:ext cx="37395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Except where otherwise indicated, The contents of this slide presentation are available for use under the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Creative Commons Attribution 4.0 license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are free to adapt and share the work, but you must give appropriate credit, provide a link to the license, and indicate if changes were made.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Sample attribution: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[Title of work] by Fred Hutchinson Cancer Center Data Science Lab.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CC-BY 4.0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26" y="2173675"/>
            <a:ext cx="22754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Google Shape;10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1" name="Google Shape;12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2" name="Google Shape;12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26" name="Google Shape;12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grpSp>
        <p:nvGrpSpPr>
          <p:cNvPr id="151" name="Google Shape;151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2" name="Google Shape;152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18425" y="467432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24" y="4766875"/>
            <a:ext cx="338700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1" name="Google Shape;161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6994000" y="4766875"/>
            <a:ext cx="19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ctrTitle"/>
          </p:nvPr>
        </p:nvSpPr>
        <p:spPr>
          <a:xfrm>
            <a:off x="3537150" y="1578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for </a:t>
            </a:r>
            <a:r>
              <a:rPr b="1" lang="en"/>
              <a:t>Mouse Gut-Brain Axis RNA-seq</a:t>
            </a:r>
            <a:r>
              <a:rPr b="1" lang="en"/>
              <a:t> </a:t>
            </a:r>
            <a:r>
              <a:rPr lang="en"/>
              <a:t>GEM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 title="Screenshot (4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2306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/>
          <p:nvPr/>
        </p:nvSpPr>
        <p:spPr>
          <a:xfrm>
            <a:off x="685000" y="755225"/>
            <a:ext cx="7955700" cy="20328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5" title="Screenshot (4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2306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/>
          <p:nvPr/>
        </p:nvSpPr>
        <p:spPr>
          <a:xfrm>
            <a:off x="709025" y="2812625"/>
            <a:ext cx="7931700" cy="2102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5"/>
          <p:cNvCxnSpPr/>
          <p:nvPr/>
        </p:nvCxnSpPr>
        <p:spPr>
          <a:xfrm rot="10800000">
            <a:off x="7277025" y="3051250"/>
            <a:ext cx="958800" cy="1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of Use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26" y="2173675"/>
            <a:ext cx="2275450" cy="7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ctrTitle"/>
          </p:nvPr>
        </p:nvSpPr>
        <p:spPr>
          <a:xfrm>
            <a:off x="1947888" y="255400"/>
            <a:ext cx="50175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Striatum</a:t>
            </a:r>
            <a:endParaRPr sz="3600"/>
          </a:p>
        </p:txBody>
      </p:sp>
      <p:pic>
        <p:nvPicPr>
          <p:cNvPr id="202" name="Google Shape;202;p27" title="Striatu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5" y="765000"/>
            <a:ext cx="7241126" cy="411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756775" y="4843050"/>
            <a:ext cx="240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from commons.wikimedia.org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ctrTitle"/>
          </p:nvPr>
        </p:nvSpPr>
        <p:spPr>
          <a:xfrm>
            <a:off x="1947888" y="255400"/>
            <a:ext cx="50175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Prefrontal Cortex</a:t>
            </a:r>
            <a:endParaRPr sz="3600"/>
          </a:p>
        </p:txBody>
      </p:sp>
      <p:sp>
        <p:nvSpPr>
          <p:cNvPr id="209" name="Google Shape;209;p28"/>
          <p:cNvSpPr txBox="1"/>
          <p:nvPr/>
        </p:nvSpPr>
        <p:spPr>
          <a:xfrm>
            <a:off x="16500" y="46906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By Polygon data were generated by Database Center for Life Science(DBCLS)[2]. - Polygon data are from BodyParts3D[1], CC BY-SA 2.1 jp, https://commons.wikimedia.org/w/index.php?curid=32490636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0" name="Google Shape;210;p28" title="Prefrontal_cortex_(left)_-_anterior_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89000"/>
            <a:ext cx="3496852" cy="349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title="Prefrontal_cortex_(left)_-_lateral_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052" y="965200"/>
            <a:ext cx="3496852" cy="349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9"/>
          <p:cNvGrpSpPr/>
          <p:nvPr/>
        </p:nvGrpSpPr>
        <p:grpSpPr>
          <a:xfrm>
            <a:off x="457200" y="76200"/>
            <a:ext cx="8285665" cy="4838699"/>
            <a:chOff x="457200" y="76200"/>
            <a:chExt cx="8285665" cy="4838699"/>
          </a:xfrm>
        </p:grpSpPr>
        <p:pic>
          <p:nvPicPr>
            <p:cNvPr id="217" name="Google Shape;217;p29" title="Screenshot (36)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76200"/>
              <a:ext cx="8285665" cy="48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9"/>
            <p:cNvSpPr/>
            <p:nvPr/>
          </p:nvSpPr>
          <p:spPr>
            <a:xfrm>
              <a:off x="1634375" y="2079025"/>
              <a:ext cx="2367300" cy="2283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" name="Google Shape;219;p29"/>
            <p:cNvCxnSpPr/>
            <p:nvPr/>
          </p:nvCxnSpPr>
          <p:spPr>
            <a:xfrm flipH="1" rot="10800000">
              <a:off x="648950" y="2175200"/>
              <a:ext cx="757200" cy="120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 title="Screenshot (3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25" y="152400"/>
            <a:ext cx="827874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2853575" y="707425"/>
            <a:ext cx="4008300" cy="228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0"/>
          <p:cNvCxnSpPr/>
          <p:nvPr/>
        </p:nvCxnSpPr>
        <p:spPr>
          <a:xfrm flipH="1" rot="10800000">
            <a:off x="1944350" y="803600"/>
            <a:ext cx="757200" cy="120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 title="Screenshot (3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24430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/>
          <p:nvPr/>
        </p:nvSpPr>
        <p:spPr>
          <a:xfrm>
            <a:off x="1930725" y="2798475"/>
            <a:ext cx="472800" cy="228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1"/>
          <p:cNvCxnSpPr/>
          <p:nvPr/>
        </p:nvCxnSpPr>
        <p:spPr>
          <a:xfrm flipH="1" rot="-5400000">
            <a:off x="1733725" y="2285050"/>
            <a:ext cx="757200" cy="120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 title="Screenshot (4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2995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1409325" y="3596525"/>
            <a:ext cx="472800" cy="228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2"/>
          <p:cNvCxnSpPr/>
          <p:nvPr/>
        </p:nvCxnSpPr>
        <p:spPr>
          <a:xfrm flipH="1" rot="-5400000">
            <a:off x="1276525" y="3123250"/>
            <a:ext cx="757200" cy="120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 title="Screenshot (4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21696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636925" y="2355425"/>
            <a:ext cx="7907400" cy="1694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000000"/>
      </a:lt1>
      <a:dk2>
        <a:srgbClr val="000000"/>
      </a:dk2>
      <a:lt2>
        <a:srgbClr val="000000"/>
      </a:lt2>
      <a:accent1>
        <a:srgbClr val="2C758D"/>
      </a:accent1>
      <a:accent2>
        <a:srgbClr val="7ACCE8"/>
      </a:accent2>
      <a:accent3>
        <a:srgbClr val="E69138"/>
      </a:accent3>
      <a:accent4>
        <a:srgbClr val="FFF2CC"/>
      </a:accent4>
      <a:accent5>
        <a:srgbClr val="C3E7F6"/>
      </a:accent5>
      <a:accent6>
        <a:srgbClr val="E5F1F7"/>
      </a:accent6>
      <a:hlink>
        <a:srgbClr val="63B4D8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